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94" r:id="rId4"/>
    <p:sldId id="283" r:id="rId5"/>
    <p:sldId id="285" r:id="rId6"/>
    <p:sldId id="291" r:id="rId7"/>
    <p:sldId id="286" r:id="rId8"/>
    <p:sldId id="300" r:id="rId9"/>
    <p:sldId id="287" r:id="rId10"/>
    <p:sldId id="288" r:id="rId11"/>
    <p:sldId id="292" r:id="rId12"/>
    <p:sldId id="293" r:id="rId13"/>
    <p:sldId id="299" r:id="rId14"/>
    <p:sldId id="274" r:id="rId15"/>
    <p:sldId id="276" r:id="rId16"/>
    <p:sldId id="281" r:id="rId17"/>
    <p:sldId id="301" r:id="rId18"/>
    <p:sldId id="262" r:id="rId19"/>
    <p:sldId id="278" r:id="rId20"/>
    <p:sldId id="272" r:id="rId21"/>
    <p:sldId id="275" r:id="rId22"/>
    <p:sldId id="297" r:id="rId23"/>
    <p:sldId id="269" r:id="rId24"/>
    <p:sldId id="279" r:id="rId25"/>
    <p:sldId id="282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03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7984" y="152400"/>
            <a:ext cx="512241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Hospitality Suite</a:t>
            </a:r>
            <a:endParaRPr lang="en-US" sz="4400" dirty="0">
              <a:latin typeface="Book Antiqua" pitchFamily="18" charset="0"/>
            </a:endParaRPr>
          </a:p>
        </p:txBody>
      </p:sp>
      <p:pic>
        <p:nvPicPr>
          <p:cNvPr id="6146" name="Picture 2" descr="C:\Users\rachna\Desktop\The Grand\Pres sui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SPA</a:t>
            </a:r>
            <a:endParaRPr lang="en-US" dirty="0"/>
          </a:p>
        </p:txBody>
      </p:sp>
      <p:pic>
        <p:nvPicPr>
          <p:cNvPr id="4098" name="Picture 2" descr="C:\Users\rachna\Desktop\CII 2015 New Delhi Conference\The Grand\Bath Tu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Gym</a:t>
            </a:r>
            <a:endParaRPr lang="en-US" dirty="0"/>
          </a:p>
        </p:txBody>
      </p:sp>
      <p:pic>
        <p:nvPicPr>
          <p:cNvPr id="5122" name="Picture 2" descr="C:\Users\rachna\Desktop\CII 2015 New Delhi Conference\The Grand\Gymnasium- The Gra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32339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Premium Room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n-US" dirty="0">
              <a:latin typeface="Book Antiqua" pitchFamily="18" charset="0"/>
            </a:endParaRPr>
          </a:p>
        </p:txBody>
      </p:sp>
      <p:pic>
        <p:nvPicPr>
          <p:cNvPr id="4" name="Picture 3" descr="Picture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Premium Room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0" algn="just">
              <a:buNone/>
            </a:pPr>
            <a:r>
              <a:rPr lang="en-US" dirty="0" smtClean="0">
                <a:latin typeface="Book Antiqua" pitchFamily="18" charset="0"/>
              </a:rPr>
              <a:t>USD 135 for double occupancy inclusive of all taxes. </a:t>
            </a:r>
          </a:p>
          <a:p>
            <a:pPr marL="0" algn="just">
              <a:buNone/>
            </a:pPr>
            <a:endParaRPr lang="en-US" dirty="0" smtClean="0">
              <a:latin typeface="Book Antiqua" pitchFamily="18" charset="0"/>
            </a:endParaRPr>
          </a:p>
          <a:p>
            <a:pPr marL="0" algn="just">
              <a:buNone/>
            </a:pPr>
            <a:r>
              <a:rPr lang="en-US" dirty="0" smtClean="0">
                <a:latin typeface="Book Antiqua" pitchFamily="18" charset="0"/>
              </a:rPr>
              <a:t>Benefits </a:t>
            </a:r>
            <a:r>
              <a:rPr lang="en-GB" dirty="0" smtClean="0">
                <a:latin typeface="Book Antiqua" pitchFamily="18" charset="0"/>
              </a:rPr>
              <a:t>with Premium Room: </a:t>
            </a:r>
            <a:endParaRPr lang="en-US" dirty="0" smtClean="0">
              <a:latin typeface="Book Antiqua" pitchFamily="18" charset="0"/>
            </a:endParaRPr>
          </a:p>
          <a:p>
            <a:pPr lvl="0" algn="just"/>
            <a:r>
              <a:rPr lang="en-GB" dirty="0" smtClean="0">
                <a:latin typeface="Book Antiqua" pitchFamily="18" charset="0"/>
              </a:rPr>
              <a:t>Buffet Breakfast at Cascades restaurant</a:t>
            </a:r>
          </a:p>
          <a:p>
            <a:pPr lvl="0" algn="just"/>
            <a:r>
              <a:rPr lang="en-GB" dirty="0" smtClean="0">
                <a:latin typeface="Book Antiqua" pitchFamily="18" charset="0"/>
              </a:rPr>
              <a:t>Unlimited </a:t>
            </a:r>
            <a:r>
              <a:rPr lang="en-GB" dirty="0" err="1" smtClean="0">
                <a:latin typeface="Book Antiqua" pitchFamily="18" charset="0"/>
              </a:rPr>
              <a:t>Wifi</a:t>
            </a:r>
            <a:endParaRPr lang="en-GB" dirty="0" smtClean="0">
              <a:latin typeface="Book Antiqua" pitchFamily="18" charset="0"/>
            </a:endParaRPr>
          </a:p>
          <a:p>
            <a:pPr lvl="0" algn="just"/>
            <a:r>
              <a:rPr lang="en-GB" dirty="0" smtClean="0">
                <a:latin typeface="Book Antiqua" pitchFamily="18" charset="0"/>
              </a:rPr>
              <a:t>Complimentary usage of "Spa Oasis" Fitness </a:t>
            </a:r>
            <a:r>
              <a:rPr lang="en-GB" dirty="0" err="1" smtClean="0">
                <a:latin typeface="Book Antiqua" pitchFamily="18" charset="0"/>
              </a:rPr>
              <a:t>Center</a:t>
            </a:r>
            <a:r>
              <a:rPr lang="en-GB" dirty="0" smtClean="0">
                <a:latin typeface="Book Antiqua" pitchFamily="18" charset="0"/>
              </a:rPr>
              <a:t> including Cardio, weight equipment and swimming pool. </a:t>
            </a:r>
            <a:endParaRPr lang="en-US" dirty="0" smtClean="0">
              <a:latin typeface="Book Antiqua" pitchFamily="18" charset="0"/>
            </a:endParaRPr>
          </a:p>
          <a:p>
            <a:pPr lvl="0" algn="just"/>
            <a:r>
              <a:rPr lang="en-GB" dirty="0" smtClean="0">
                <a:latin typeface="Book Antiqua" pitchFamily="18" charset="0"/>
              </a:rPr>
              <a:t>25% discount on laundry, spa, food and all beverages, room service, restaurants and mini bar. </a:t>
            </a:r>
            <a:endParaRPr lang="en-US" dirty="0" smtClean="0">
              <a:latin typeface="Book Antiqua" pitchFamily="18" charset="0"/>
            </a:endParaRPr>
          </a:p>
          <a:p>
            <a:pPr lvl="0" algn="just"/>
            <a:r>
              <a:rPr lang="en-GB" dirty="0" smtClean="0">
                <a:latin typeface="Book Antiqua" pitchFamily="18" charset="0"/>
              </a:rPr>
              <a:t>In room safe and tea / coffee facilities. </a:t>
            </a:r>
            <a:endParaRPr lang="en-US" dirty="0" smtClean="0">
              <a:latin typeface="Book Antiqua" pitchFamily="18" charset="0"/>
            </a:endParaRPr>
          </a:p>
          <a:p>
            <a:pPr lvl="0" algn="just"/>
            <a:r>
              <a:rPr lang="en-GB" dirty="0" smtClean="0">
                <a:latin typeface="Book Antiqua" pitchFamily="18" charset="0"/>
              </a:rPr>
              <a:t>Two bottles of Mineral water on daily basis.       </a:t>
            </a:r>
            <a:endParaRPr lang="en-US" dirty="0" smtClean="0">
              <a:latin typeface="Book Antiqua" pitchFamily="18" charset="0"/>
            </a:endParaRPr>
          </a:p>
          <a:p>
            <a:pPr algn="just"/>
            <a:r>
              <a:rPr lang="en-US" dirty="0" smtClean="0">
                <a:latin typeface="Book Antiqua" pitchFamily="18" charset="0"/>
              </a:rPr>
              <a:t>Fruits basket on daily basis 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Book Antiqua" pitchFamily="18" charset="0"/>
              </a:rPr>
              <a:t>CII AGM Provisional Schedule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5240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b="1" i="1" u="sng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Tuesday, October 20 </a:t>
            </a:r>
            <a:endParaRPr lang="en-US" sz="800" b="1" i="1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7:30 AM—9:00 AM 		Breakfast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9:00 AM—5:00 PM 		Registration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9:30 AM—1:00 PM 		Board of Directors’ Meeting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1:00 PM—3:30 PM 		Board Lunch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1:30 PM—6:00 PM 		Golf Outing (Optional)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7:00 PM—9:00 PM 		Opening Cocktail/Dinner Reception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9:00 PM—11:00 PM 		Hospitality Suite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 smtClean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i="1" u="sng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Wednesday October 21 </a:t>
            </a:r>
            <a:endParaRPr lang="en-US" sz="800" b="1" i="1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7:30 AM—9:00 AM 		Breakfast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9:00 AM—10:00 AM 		Opening Ceremony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9:30 AM—1:30PM 		Spouse Tour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10:30 AM —1:30 PM 		Seminars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1:30 PM—2:30 PM 		Lunch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2:30 PM—7:30 PM 		</a:t>
            </a:r>
            <a:r>
              <a:rPr lang="en-GB" dirty="0" err="1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Akshardham</a:t>
            </a: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 Tour (Tentative)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7:00 PM—10:00 PM 		Dinner </a:t>
            </a:r>
            <a:endParaRPr lang="en-US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10:00 PM—11:30 PM </a:t>
            </a:r>
            <a:r>
              <a:rPr lang="en-US" sz="16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en-US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Hospitality Suite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14400"/>
            <a:ext cx="91440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89611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US" sz="4800" dirty="0" smtClean="0">
                <a:latin typeface="Book Antiqua" pitchFamily="18" charset="0"/>
              </a:rPr>
              <a:t/>
            </a:r>
            <a:br>
              <a:rPr lang="en-US" sz="4800" dirty="0" smtClean="0">
                <a:latin typeface="Book Antiqua" pitchFamily="18" charset="0"/>
              </a:rPr>
            </a:br>
            <a:r>
              <a:rPr lang="en-US" sz="4900" dirty="0" smtClean="0">
                <a:latin typeface="Book Antiqua" pitchFamily="18" charset="0"/>
              </a:rPr>
              <a:t>CII AGM Provisional Schedule</a:t>
            </a:r>
            <a:endParaRPr lang="en-US" sz="4900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14400" y="1828800"/>
            <a:ext cx="70104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Thursday, October 22 </a:t>
            </a:r>
            <a:endParaRPr kumimoji="0" lang="en-US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7:30 AM—9:00 AM 		Breakfast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 9:00 AM—1:00 PM 		Annual General Meeting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9:30 AM—1:30 PM 		Spouse Tour w/lunch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1:00 PM—3:00 PM 		Awards Luncheon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4:00 PM—10:00 PM 		Kingdom of Dreams (tentative)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10:00 PM—11:30 PM 		Hospitality Suite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Friday, October 23 </a:t>
            </a: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7:30 AM—9:00 AM 		Breakfast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9:00 AM—12:30PM 		Seminars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1:00 PM—2:30 PM 		Lunch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3:00 PM—4:30 PM 		New Board Meeting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7:00 PM—11:00 PM 		Gala Banquet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11:00 PM 			Hospitality Suite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14400"/>
            <a:ext cx="91440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89611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GB" sz="5400" dirty="0" smtClean="0">
                <a:latin typeface="Book Antiqua" pitchFamily="18" charset="0"/>
              </a:rPr>
              <a:t/>
            </a:r>
            <a:br>
              <a:rPr lang="en-GB" sz="5400" dirty="0" smtClean="0">
                <a:latin typeface="Book Antiqua" pitchFamily="18" charset="0"/>
              </a:rPr>
            </a:br>
            <a:r>
              <a:rPr lang="en-US" sz="4800" dirty="0" smtClean="0">
                <a:latin typeface="Book Antiqua" pitchFamily="18" charset="0"/>
              </a:rPr>
              <a:t/>
            </a:r>
            <a:br>
              <a:rPr lang="en-US" sz="4800" dirty="0" smtClean="0">
                <a:latin typeface="Book Antiqua" pitchFamily="18" charset="0"/>
              </a:rPr>
            </a:br>
            <a:r>
              <a:rPr lang="en-US" sz="4900" dirty="0" smtClean="0">
                <a:latin typeface="Book Antiqua" pitchFamily="18" charset="0"/>
              </a:rPr>
              <a:t>CII AGM Provisional Schedule</a:t>
            </a:r>
            <a:endParaRPr lang="en-US" sz="49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38200" y="1752600"/>
            <a:ext cx="8153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Saturday, October 24 Grand tour day –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Taj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Mahal</a:t>
            </a: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7:00 AM—8:00 AM 		Breakfast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8:00 AM—9:00 PM 		Tour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Taj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Mahal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in Agra (Optional)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9:00 PM— 			Hospitality Suite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Seventh Wonder of the World</a:t>
            </a:r>
            <a:r>
              <a:rPr lang="en-US" sz="3600" dirty="0" smtClean="0">
                <a:latin typeface="Book Antiqua" pitchFamily="18" charset="0"/>
              </a:rPr>
              <a:t> </a:t>
            </a:r>
            <a:endParaRPr lang="en-US" sz="36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</p:spPr>
        <p:txBody>
          <a:bodyPr>
            <a:normAutofit fontScale="70000" lnSpcReduction="20000"/>
          </a:bodyPr>
          <a:lstStyle/>
          <a:p>
            <a:pPr marL="0" algn="just">
              <a:buNone/>
            </a:pPr>
            <a:r>
              <a:rPr lang="en-US" sz="3200" dirty="0" smtClean="0"/>
              <a:t>The </a:t>
            </a:r>
            <a:r>
              <a:rPr lang="en-US" sz="3200" b="1" dirty="0" err="1" smtClean="0"/>
              <a:t>Taj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Mahal</a:t>
            </a:r>
            <a:r>
              <a:rPr lang="en-US" sz="3200" dirty="0" smtClean="0"/>
              <a:t> is a white marble mausoleum located in Agra, Uttar Pradesh, India. It was built by </a:t>
            </a:r>
            <a:r>
              <a:rPr lang="en-US" sz="3200" dirty="0" err="1" smtClean="0"/>
              <a:t>Mughal</a:t>
            </a:r>
            <a:r>
              <a:rPr lang="en-US" sz="3200" dirty="0" smtClean="0"/>
              <a:t> emperor Shah </a:t>
            </a:r>
            <a:r>
              <a:rPr lang="en-US" sz="3200" dirty="0" err="1" smtClean="0"/>
              <a:t>Jahan</a:t>
            </a:r>
            <a:r>
              <a:rPr lang="en-US" sz="3200" dirty="0" smtClean="0"/>
              <a:t> in memory of his third wife, </a:t>
            </a:r>
            <a:r>
              <a:rPr lang="en-US" sz="3200" dirty="0" err="1" smtClean="0"/>
              <a:t>Mumtaz</a:t>
            </a:r>
            <a:r>
              <a:rPr lang="en-US" sz="3200" dirty="0" smtClean="0"/>
              <a:t> </a:t>
            </a:r>
            <a:r>
              <a:rPr lang="en-US" sz="3200" dirty="0" err="1" smtClean="0"/>
              <a:t>Mahal</a:t>
            </a:r>
            <a:r>
              <a:rPr lang="en-US" sz="3200" dirty="0" smtClean="0"/>
              <a:t>. The </a:t>
            </a:r>
            <a:r>
              <a:rPr lang="en-US" sz="3200" dirty="0" err="1" smtClean="0"/>
              <a:t>Taj</a:t>
            </a:r>
            <a:r>
              <a:rPr lang="en-US" sz="3200" dirty="0" smtClean="0"/>
              <a:t> </a:t>
            </a:r>
            <a:r>
              <a:rPr lang="en-US" sz="3200" dirty="0" err="1" smtClean="0"/>
              <a:t>Mahal</a:t>
            </a:r>
            <a:r>
              <a:rPr lang="en-US" sz="3200" dirty="0" smtClean="0"/>
              <a:t> is widely recognized as "The jewel of Muslim art in India and one of the universally admired masterpieces of the world's heritage“ It is a UNESCO World Heritage Site.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24000"/>
            <a:ext cx="4038600" cy="2895600"/>
          </a:xfrm>
          <a:prstGeom prst="rect">
            <a:avLst/>
          </a:prstGeom>
        </p:spPr>
      </p:pic>
      <p:pic>
        <p:nvPicPr>
          <p:cNvPr id="8194" name="Picture 2" descr="C:\Users\rachna\Desktop\CII 2015 New Delhi Conference\img_histor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57400"/>
            <a:ext cx="3638257" cy="23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World’s Largest Hindu Temple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20980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en-US" sz="2000" b="1" dirty="0" err="1" smtClean="0"/>
              <a:t>Akshardham</a:t>
            </a:r>
            <a:r>
              <a:rPr lang="en-US" sz="2000" b="1" dirty="0" smtClean="0"/>
              <a:t> Temple</a:t>
            </a:r>
            <a:r>
              <a:rPr lang="en-US" sz="2000" dirty="0" smtClean="0"/>
              <a:t> in New Delhi epitomizes 10,000 years of Indian culture. It brilliantly showcases the essence of India’s ancient architecture, traditions and timeless spiritual messages. The </a:t>
            </a:r>
            <a:r>
              <a:rPr lang="en-US" sz="2000" dirty="0" err="1" smtClean="0"/>
              <a:t>Akshardham</a:t>
            </a:r>
            <a:r>
              <a:rPr lang="en-US" sz="2000" dirty="0" smtClean="0"/>
              <a:t> experience is an enlightening journey through India’s glorious art, values and contributions for the progress, happiness and harmony of mankind.</a:t>
            </a:r>
          </a:p>
          <a:p>
            <a:pPr marL="0" algn="just">
              <a:buNone/>
            </a:pPr>
            <a:r>
              <a:rPr lang="en-US" sz="2000" dirty="0" smtClean="0"/>
              <a:t>It holds the Guinness world record as the World's Largest Comprehensive Hindu Temple.</a:t>
            </a:r>
            <a:endParaRPr lang="en-US" sz="2000" dirty="0"/>
          </a:p>
        </p:txBody>
      </p:sp>
      <p:pic>
        <p:nvPicPr>
          <p:cNvPr id="5" name="Picture 3" descr="http://lonelyindia.in/images/akshardh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399" y="1600200"/>
            <a:ext cx="4415563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INDIA - New Delhi</a:t>
            </a:r>
            <a:br>
              <a:rPr lang="en-US" dirty="0" smtClean="0">
                <a:latin typeface="Book Antiqua" pitchFamily="18" charset="0"/>
              </a:rPr>
            </a:br>
            <a:r>
              <a:rPr lang="en-US" sz="3100" dirty="0" smtClean="0">
                <a:latin typeface="Book Antiqua" pitchFamily="18" charset="0"/>
              </a:rPr>
              <a:t>- The World’s largest democracy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678363"/>
          </a:xfrm>
        </p:spPr>
        <p:txBody>
          <a:bodyPr>
            <a:noAutofit/>
          </a:bodyPr>
          <a:lstStyle/>
          <a:p>
            <a:endParaRPr lang="en-US" sz="1200" b="1" dirty="0" smtClean="0">
              <a:latin typeface="Book Antiqua" pitchFamily="18" charset="0"/>
            </a:endParaRPr>
          </a:p>
          <a:p>
            <a:pPr marL="0" algn="just">
              <a:buNone/>
            </a:pPr>
            <a:r>
              <a:rPr lang="en-US" sz="2000" dirty="0" smtClean="0">
                <a:latin typeface="Book Antiqua" pitchFamily="18" charset="0"/>
              </a:rPr>
              <a:t>The </a:t>
            </a:r>
            <a:r>
              <a:rPr lang="en-US" sz="2400" b="1" i="1" dirty="0" smtClean="0">
                <a:latin typeface="Book Antiqua" pitchFamily="18" charset="0"/>
              </a:rPr>
              <a:t>CII</a:t>
            </a:r>
            <a:r>
              <a:rPr lang="en-US" sz="2000" dirty="0" smtClean="0">
                <a:latin typeface="Book Antiqua" pitchFamily="18" charset="0"/>
              </a:rPr>
              <a:t> AGM for 2015 is going to be held in New Delhi from the 20</a:t>
            </a:r>
            <a:r>
              <a:rPr lang="en-US" sz="2000" baseline="30000" dirty="0" smtClean="0">
                <a:latin typeface="Book Antiqua" pitchFamily="18" charset="0"/>
              </a:rPr>
              <a:t>th</a:t>
            </a:r>
            <a:r>
              <a:rPr lang="en-US" sz="2000" dirty="0" smtClean="0">
                <a:latin typeface="Book Antiqua" pitchFamily="18" charset="0"/>
              </a:rPr>
              <a:t> October to 25</a:t>
            </a:r>
            <a:r>
              <a:rPr lang="en-US" sz="2000" baseline="30000" dirty="0" smtClean="0">
                <a:latin typeface="Book Antiqua" pitchFamily="18" charset="0"/>
              </a:rPr>
              <a:t>th</a:t>
            </a:r>
            <a:r>
              <a:rPr lang="en-US" sz="2000" dirty="0" smtClean="0">
                <a:latin typeface="Book Antiqua" pitchFamily="18" charset="0"/>
              </a:rPr>
              <a:t> October 2015. This is the peak season month and the weather in mid October is delightful, which ranges from 34-18 centigrade which works to 93-65 degrees </a:t>
            </a:r>
            <a:r>
              <a:rPr lang="en-US" sz="2000" dirty="0" smtClean="0"/>
              <a:t>Fahrenheit</a:t>
            </a:r>
            <a:r>
              <a:rPr lang="en-US" sz="2000" dirty="0" smtClean="0">
                <a:latin typeface="Book Antiqua" pitchFamily="18" charset="0"/>
              </a:rPr>
              <a:t>.  </a:t>
            </a:r>
          </a:p>
          <a:p>
            <a:pPr marL="0" algn="just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0" algn="just">
              <a:buNone/>
            </a:pPr>
            <a:r>
              <a:rPr lang="en-US" sz="2000" dirty="0" smtClean="0">
                <a:latin typeface="Book Antiqua" pitchFamily="18" charset="0"/>
              </a:rPr>
              <a:t>New Delhi, India’s capital is sprinkled with glittering gems: captivating ancient monuments, magnificent museums, a vivacious performing-arts scene and some of the subcontinent’s yummiest places to eat.</a:t>
            </a:r>
          </a:p>
          <a:p>
            <a:pPr marL="0" algn="just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0" algn="just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0" algn="just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>
              <a:buNone/>
            </a:pPr>
            <a:endParaRPr lang="en-US" sz="2000" dirty="0" smtClean="0">
              <a:latin typeface="Book Antiqua" pitchFamily="18" charset="0"/>
            </a:endParaRPr>
          </a:p>
          <a:p>
            <a:pPr>
              <a:buNone/>
            </a:pPr>
            <a:endParaRPr lang="en-US" sz="12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Zangoora - the Gypsy Prince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229600" cy="1447800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en-US" sz="2000" dirty="0" smtClean="0">
                <a:latin typeface="Book Antiqua" pitchFamily="18" charset="0"/>
              </a:rPr>
              <a:t>    </a:t>
            </a:r>
            <a:r>
              <a:rPr lang="en-US" sz="2000" dirty="0" smtClean="0"/>
              <a:t>India's answer to Broadway, “</a:t>
            </a:r>
            <a:r>
              <a:rPr lang="en-US" sz="2000" b="1" dirty="0" smtClean="0"/>
              <a:t>Zangoora - the Gypsy Prince"</a:t>
            </a:r>
            <a:r>
              <a:rPr lang="en-US" sz="2000" dirty="0" smtClean="0"/>
              <a:t> - The biggest Bollywood musical ever. Introducing a brand new genre of entertainment where storytelling &amp; Bollywood style Song &amp; Dance meet stagecraft and technical wizardry like never seen before.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447800"/>
            <a:ext cx="5181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Places to Shop</a:t>
            </a:r>
            <a:endParaRPr lang="en-US" sz="4400" dirty="0">
              <a:latin typeface="Book Antiqua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3733800" cy="304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1148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953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Connaught Place</a:t>
            </a:r>
            <a:endParaRPr lang="en-IN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953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Dilli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Haat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Book Antiqua" pitchFamily="18" charset="0"/>
              </a:rPr>
              <a:t>Places to Shop</a:t>
            </a:r>
            <a:endParaRPr lang="en-US" dirty="0"/>
          </a:p>
        </p:txBody>
      </p:sp>
      <p:pic>
        <p:nvPicPr>
          <p:cNvPr id="1026" name="Picture 2" descr="C:\Users\rachna\Desktop\CII 2015 New Delhi Conference\emporio-mal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704459" cy="43894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60960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Emporio</a:t>
            </a:r>
            <a:r>
              <a:rPr lang="en-US" sz="2000" b="1" dirty="0" smtClean="0"/>
              <a:t> Mall – high end shopping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Historical Monuments</a:t>
            </a:r>
            <a:endParaRPr lang="en-US" sz="4400" dirty="0">
              <a:latin typeface="Book Antiqua" pitchFamily="18" charset="0"/>
            </a:endParaRPr>
          </a:p>
        </p:txBody>
      </p:sp>
      <p:pic>
        <p:nvPicPr>
          <p:cNvPr id="16386" name="Picture 2" descr="http://www.easydestination.net/blog/media/Photo/India_g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33600"/>
            <a:ext cx="4343400" cy="3257550"/>
          </a:xfrm>
          <a:prstGeom prst="rect">
            <a:avLst/>
          </a:prstGeom>
          <a:noFill/>
        </p:spPr>
      </p:pic>
      <p:pic>
        <p:nvPicPr>
          <p:cNvPr id="8" name="Picture 2" descr="http://lonelyindia.in/images/lo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4191000" cy="31739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5334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Lotus Temple</a:t>
            </a:r>
            <a:endParaRPr lang="en-IN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410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 Gate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ndianmirror.com/tourism/images/delh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267200"/>
            <a:ext cx="5181600" cy="2195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886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Rashtrapati</a:t>
            </a:r>
            <a:r>
              <a:rPr lang="en-US" b="1" dirty="0" smtClean="0"/>
              <a:t> </a:t>
            </a:r>
            <a:r>
              <a:rPr lang="en-US" b="1" dirty="0" err="1" smtClean="0"/>
              <a:t>Bhawan</a:t>
            </a:r>
            <a:endParaRPr lang="en-IN" b="1" dirty="0"/>
          </a:p>
        </p:txBody>
      </p:sp>
      <p:pic>
        <p:nvPicPr>
          <p:cNvPr id="24580" name="Picture 4" descr="http://thesprotttrot.files.wordpress.com/2012/03/dsc_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657600" cy="225083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6200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Historical Monuments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6488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Red Fort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Historical Monuments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8194" name="Picture 2" descr="C:\Users\rachna\Desktop\CII 2015 New Delhi Conference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2895600" cy="33389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5105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Jantar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Mantar</a:t>
            </a:r>
            <a:endParaRPr lang="en-IN" sz="20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514600"/>
            <a:ext cx="445435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5410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Qutub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Minar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COMMERCIALS</a:t>
            </a:r>
            <a:endParaRPr lang="en-US" sz="4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800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Rooms 		USD 135 for double occupancy with 				breakfast , unlimited </a:t>
            </a:r>
            <a:r>
              <a:rPr lang="en-US" sz="3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wifi</a:t>
            </a:r>
            <a:r>
              <a:rPr lang="en-US" sz="3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and inclusive of 			all taxes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500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Airport Transfer	USD 34 to and fro (return)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500" dirty="0" smtClean="0">
              <a:latin typeface="Book Antiqua" pitchFamily="18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3500" dirty="0" smtClean="0">
                <a:latin typeface="Book Antiqua" pitchFamily="18" charset="0"/>
              </a:rPr>
              <a:t>Registration Fee	</a:t>
            </a:r>
            <a:r>
              <a:rPr lang="en-US" sz="35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USD 450 </a:t>
            </a:r>
            <a:r>
              <a:rPr lang="en-US" sz="3500" dirty="0" smtClean="0">
                <a:latin typeface="Book Antiqua" pitchFamily="18" charset="0"/>
              </a:rPr>
              <a:t>to include all tours, transport,  			lunches, dinners and drinks</a:t>
            </a:r>
          </a:p>
          <a:p>
            <a:pPr>
              <a:buNone/>
            </a:pPr>
            <a:endParaRPr lang="en-US" sz="35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sz="3500" dirty="0" smtClean="0">
                <a:latin typeface="Book Antiqua" pitchFamily="18" charset="0"/>
              </a:rPr>
              <a:t>Golf 			USD 50 approx.</a:t>
            </a:r>
          </a:p>
          <a:p>
            <a:pPr>
              <a:buNone/>
            </a:pPr>
            <a:endParaRPr lang="en-US" sz="35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sz="3500" dirty="0" err="1" smtClean="0">
                <a:latin typeface="Book Antiqua" pitchFamily="18" charset="0"/>
              </a:rPr>
              <a:t>Taj</a:t>
            </a:r>
            <a:r>
              <a:rPr lang="en-US" sz="3500" dirty="0" smtClean="0">
                <a:latin typeface="Book Antiqua" pitchFamily="18" charset="0"/>
              </a:rPr>
              <a:t> </a:t>
            </a:r>
            <a:r>
              <a:rPr lang="en-US" sz="3500" dirty="0" err="1" smtClean="0">
                <a:latin typeface="Book Antiqua" pitchFamily="18" charset="0"/>
              </a:rPr>
              <a:t>Mahal</a:t>
            </a:r>
            <a:r>
              <a:rPr lang="en-US" sz="3500" dirty="0" smtClean="0">
                <a:latin typeface="Book Antiqua" pitchFamily="18" charset="0"/>
              </a:rPr>
              <a:t> 		USD 125 approx. to include 	</a:t>
            </a:r>
          </a:p>
          <a:p>
            <a:pPr>
              <a:buNone/>
            </a:pPr>
            <a:r>
              <a:rPr lang="en-US" sz="3500" dirty="0" smtClean="0">
                <a:latin typeface="Book Antiqua" pitchFamily="18" charset="0"/>
              </a:rPr>
              <a:t>(Agra Tour) 		transport and lunch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latin typeface="Book Antiqua" pitchFamily="18" charset="0"/>
              </a:rPr>
              <a:t>Fourth best airport in the World</a:t>
            </a:r>
            <a:endParaRPr lang="en-US" sz="49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Book Antiqua" pitchFamily="18" charset="0"/>
              </a:rPr>
              <a:t>Almost all the major International airlines have their flights operating directly to and from </a:t>
            </a:r>
            <a:r>
              <a:rPr lang="en-US" dirty="0" err="1" smtClean="0">
                <a:latin typeface="Book Antiqua" pitchFamily="18" charset="0"/>
              </a:rPr>
              <a:t>Indira</a:t>
            </a:r>
            <a:r>
              <a:rPr lang="en-US" dirty="0" smtClean="0">
                <a:latin typeface="Book Antiqua" pitchFamily="18" charset="0"/>
              </a:rPr>
              <a:t> Gandhi International Airport at New Delhi.</a:t>
            </a:r>
            <a:endParaRPr lang="en-US" dirty="0"/>
          </a:p>
        </p:txBody>
      </p:sp>
      <p:pic>
        <p:nvPicPr>
          <p:cNvPr id="7171" name="Picture 3" descr="C:\Users\rachna\Desktop\CII 2015 New Delhi Conference\download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6472785" cy="3205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HOST HOTEL – THE GRAND</a:t>
            </a:r>
            <a:endParaRPr lang="en-US" sz="4400" dirty="0">
              <a:latin typeface="Book Antiqua" pitchFamily="18" charset="0"/>
            </a:endParaRPr>
          </a:p>
        </p:txBody>
      </p:sp>
      <p:pic>
        <p:nvPicPr>
          <p:cNvPr id="1026" name="Picture 2" descr="C:\Users\rachna\Desktop\CII 2015 New Delhi Conference\The Grand\_JSL3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423422" cy="4282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Crystal Lounge</a:t>
            </a:r>
            <a:endParaRPr lang="en-US" sz="4400" dirty="0">
              <a:latin typeface="Book Antiqua" pitchFamily="18" charset="0"/>
            </a:endParaRPr>
          </a:p>
        </p:txBody>
      </p:sp>
      <p:pic>
        <p:nvPicPr>
          <p:cNvPr id="2050" name="Picture 2" descr="C:\Users\rachna\Desktop\The Grand\Crystal Loun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3583" y="2163763"/>
            <a:ext cx="6116833" cy="370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Conference Hall</a:t>
            </a:r>
            <a:endParaRPr lang="en-US" dirty="0"/>
          </a:p>
        </p:txBody>
      </p:sp>
      <p:pic>
        <p:nvPicPr>
          <p:cNvPr id="2050" name="Picture 2" descr="C:\Users\rachna\Desktop\CII 2015 New Delhi Conference\The Grand\The Grand Ballro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0565" y="1935163"/>
            <a:ext cx="650287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Ballroom</a:t>
            </a:r>
            <a:endParaRPr lang="en-US" sz="4400" dirty="0">
              <a:latin typeface="Book Antiqua" pitchFamily="18" charset="0"/>
            </a:endParaRPr>
          </a:p>
        </p:txBody>
      </p:sp>
      <p:pic>
        <p:nvPicPr>
          <p:cNvPr id="3075" name="Picture 3" descr="C:\Users\rachna\Desktop\CII 2015 New Delhi Conference\The Grand\The Grand Ball Room 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BOARDROOM</a:t>
            </a:r>
            <a:endParaRPr lang="en-US" dirty="0"/>
          </a:p>
        </p:txBody>
      </p:sp>
      <p:pic>
        <p:nvPicPr>
          <p:cNvPr id="4" name="Content Placeholder 3" descr="d:\data\desktop\New Folder (5)\_DSC35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001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Caraway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rachna\AppData\Local\Microsoft\Windows\Temporary Internet Files\Content.Outlook\9C6586DP\CARA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6400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</TotalTime>
  <Words>475</Words>
  <Application>Microsoft Office PowerPoint</Application>
  <PresentationFormat>On-screen Show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PowerPoint Presentation</vt:lpstr>
      <vt:lpstr>INDIA - New Delhi - The World’s largest democracy</vt:lpstr>
      <vt:lpstr>  Fourth best airport in the World</vt:lpstr>
      <vt:lpstr>HOST HOTEL – THE GRAND</vt:lpstr>
      <vt:lpstr>Crystal Lounge</vt:lpstr>
      <vt:lpstr>Conference Hall</vt:lpstr>
      <vt:lpstr>Ballroom</vt:lpstr>
      <vt:lpstr>BOARDROOM</vt:lpstr>
      <vt:lpstr>Caraway</vt:lpstr>
      <vt:lpstr>Hospitality Suite</vt:lpstr>
      <vt:lpstr>SPA</vt:lpstr>
      <vt:lpstr>Gym</vt:lpstr>
      <vt:lpstr>Premium Room</vt:lpstr>
      <vt:lpstr>Premium Room</vt:lpstr>
      <vt:lpstr>CII AGM Provisional Schedule</vt:lpstr>
      <vt:lpstr>         CII AGM Provisional Schedule</vt:lpstr>
      <vt:lpstr>         CII AGM Provisional Schedule</vt:lpstr>
      <vt:lpstr>Seventh Wonder of the World </vt:lpstr>
      <vt:lpstr>World’s Largest Hindu Temple</vt:lpstr>
      <vt:lpstr>Zangoora - the Gypsy Prince</vt:lpstr>
      <vt:lpstr>Places to Shop</vt:lpstr>
      <vt:lpstr>Places to Shop</vt:lpstr>
      <vt:lpstr>Historical Monuments</vt:lpstr>
      <vt:lpstr>PowerPoint Presentation</vt:lpstr>
      <vt:lpstr>PowerPoint Presentation</vt:lpstr>
      <vt:lpstr>COMMERCIALS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rachna</dc:creator>
  <cp:lastModifiedBy>Gregory</cp:lastModifiedBy>
  <cp:revision>91</cp:revision>
  <dcterms:created xsi:type="dcterms:W3CDTF">2006-08-16T00:00:00Z</dcterms:created>
  <dcterms:modified xsi:type="dcterms:W3CDTF">2015-02-10T17:52:06Z</dcterms:modified>
</cp:coreProperties>
</file>